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8" r:id="rId5"/>
    <p:sldId id="296" r:id="rId6"/>
    <p:sldId id="1528" r:id="rId7"/>
    <p:sldId id="1527" r:id="rId8"/>
    <p:sldId id="1529" r:id="rId9"/>
    <p:sldId id="1531" r:id="rId10"/>
    <p:sldId id="1532" r:id="rId11"/>
    <p:sldId id="295" r:id="rId12"/>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C34221-651B-366C-61E3-BE7AEE660D59}" v="7" dt="2023-02-28T09:08:41.899"/>
    <p1510:client id="{3F7BB4C6-FE04-CD22-DB70-DA84474449B6}" v="20" dt="2023-02-24T14:44:40.593"/>
    <p1510:client id="{612125A7-4103-AF2A-1EF8-593226624300}" v="6" dt="2023-02-24T14:45:24.010"/>
    <p1510:client id="{7984A13F-B59F-4162-AB61-D7D017AB985A}" v="22" dt="2023-02-24T12:00:16.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tsuko Hasegawa" userId="S::jhasegawa@wmo.int::fb5eb5eb-0f40-42e5-bda0-480cc2098078" providerId="AD" clId="Web-{3F7BB4C6-FE04-CD22-DB70-DA84474449B6}"/>
    <pc:docChg chg="modSld">
      <pc:chgData name="Jitsuko Hasegawa" userId="S::jhasegawa@wmo.int::fb5eb5eb-0f40-42e5-bda0-480cc2098078" providerId="AD" clId="Web-{3F7BB4C6-FE04-CD22-DB70-DA84474449B6}" dt="2023-02-24T14:44:40.593" v="21" actId="20577"/>
      <pc:docMkLst>
        <pc:docMk/>
      </pc:docMkLst>
      <pc:sldChg chg="modSp">
        <pc:chgData name="Jitsuko Hasegawa" userId="S::jhasegawa@wmo.int::fb5eb5eb-0f40-42e5-bda0-480cc2098078" providerId="AD" clId="Web-{3F7BB4C6-FE04-CD22-DB70-DA84474449B6}" dt="2023-02-24T14:44:40.593" v="21" actId="20577"/>
        <pc:sldMkLst>
          <pc:docMk/>
          <pc:sldMk cId="380228457" sldId="258"/>
        </pc:sldMkLst>
        <pc:spChg chg="mod">
          <ac:chgData name="Jitsuko Hasegawa" userId="S::jhasegawa@wmo.int::fb5eb5eb-0f40-42e5-bda0-480cc2098078" providerId="AD" clId="Web-{3F7BB4C6-FE04-CD22-DB70-DA84474449B6}" dt="2023-02-24T14:44:40.593" v="21" actId="20577"/>
          <ac:spMkLst>
            <pc:docMk/>
            <pc:sldMk cId="380228457" sldId="258"/>
            <ac:spMk id="5" creationId="{F351208C-D14B-4D5A-ABA4-F23E50C6674B}"/>
          </ac:spMkLst>
        </pc:spChg>
      </pc:sldChg>
    </pc:docChg>
  </pc:docChgLst>
  <pc:docChgLst>
    <pc:chgData name="Antonio Bombelli" userId="4b3ae467-f2c8-4446-9b15-4132db194f21" providerId="ADAL" clId="{7CE34D79-F4F1-46B1-A780-D98C0A4B4621}"/>
    <pc:docChg chg="custSel modSld">
      <pc:chgData name="Antonio Bombelli" userId="4b3ae467-f2c8-4446-9b15-4132db194f21" providerId="ADAL" clId="{7CE34D79-F4F1-46B1-A780-D98C0A4B4621}" dt="2023-02-24T14:27:40.280" v="41" actId="115"/>
      <pc:docMkLst>
        <pc:docMk/>
      </pc:docMkLst>
      <pc:sldChg chg="delSp modSp mod">
        <pc:chgData name="Antonio Bombelli" userId="4b3ae467-f2c8-4446-9b15-4132db194f21" providerId="ADAL" clId="{7CE34D79-F4F1-46B1-A780-D98C0A4B4621}" dt="2023-02-24T14:19:21.923" v="3" actId="13926"/>
        <pc:sldMkLst>
          <pc:docMk/>
          <pc:sldMk cId="990884577" sldId="296"/>
        </pc:sldMkLst>
        <pc:spChg chg="mod">
          <ac:chgData name="Antonio Bombelli" userId="4b3ae467-f2c8-4446-9b15-4132db194f21" providerId="ADAL" clId="{7CE34D79-F4F1-46B1-A780-D98C0A4B4621}" dt="2023-02-24T14:19:21.923" v="3" actId="13926"/>
          <ac:spMkLst>
            <pc:docMk/>
            <pc:sldMk cId="990884577" sldId="296"/>
            <ac:spMk id="3" creationId="{7E3698B3-DD57-1588-BA9C-C145B459B096}"/>
          </ac:spMkLst>
        </pc:spChg>
        <pc:spChg chg="del">
          <ac:chgData name="Antonio Bombelli" userId="4b3ae467-f2c8-4446-9b15-4132db194f21" providerId="ADAL" clId="{7CE34D79-F4F1-46B1-A780-D98C0A4B4621}" dt="2023-02-24T14:16:42.790" v="0" actId="478"/>
          <ac:spMkLst>
            <pc:docMk/>
            <pc:sldMk cId="990884577" sldId="296"/>
            <ac:spMk id="7" creationId="{9A0AC4C4-08EA-1C42-CF5F-602E5DDD41B4}"/>
          </ac:spMkLst>
        </pc:spChg>
      </pc:sldChg>
      <pc:sldChg chg="addSp delSp modSp mod">
        <pc:chgData name="Antonio Bombelli" userId="4b3ae467-f2c8-4446-9b15-4132db194f21" providerId="ADAL" clId="{7CE34D79-F4F1-46B1-A780-D98C0A4B4621}" dt="2023-02-24T14:25:39.933" v="34" actId="478"/>
        <pc:sldMkLst>
          <pc:docMk/>
          <pc:sldMk cId="1445446356" sldId="1527"/>
        </pc:sldMkLst>
        <pc:spChg chg="del">
          <ac:chgData name="Antonio Bombelli" userId="4b3ae467-f2c8-4446-9b15-4132db194f21" providerId="ADAL" clId="{7CE34D79-F4F1-46B1-A780-D98C0A4B4621}" dt="2023-02-24T14:25:39.933" v="34" actId="478"/>
          <ac:spMkLst>
            <pc:docMk/>
            <pc:sldMk cId="1445446356" sldId="1527"/>
            <ac:spMk id="4" creationId="{CFB18F4B-EB68-6E4E-7519-4249999EA83D}"/>
          </ac:spMkLst>
        </pc:spChg>
        <pc:spChg chg="add mod">
          <ac:chgData name="Antonio Bombelli" userId="4b3ae467-f2c8-4446-9b15-4132db194f21" providerId="ADAL" clId="{7CE34D79-F4F1-46B1-A780-D98C0A4B4621}" dt="2023-02-24T14:25:35.850" v="33" actId="20577"/>
          <ac:spMkLst>
            <pc:docMk/>
            <pc:sldMk cId="1445446356" sldId="1527"/>
            <ac:spMk id="5" creationId="{94826C07-C9C5-1AF6-5965-70735685B008}"/>
          </ac:spMkLst>
        </pc:spChg>
      </pc:sldChg>
      <pc:sldChg chg="delSp modSp mod">
        <pc:chgData name="Antonio Bombelli" userId="4b3ae467-f2c8-4446-9b15-4132db194f21" providerId="ADAL" clId="{7CE34D79-F4F1-46B1-A780-D98C0A4B4621}" dt="2023-02-24T14:25:29.103" v="30" actId="1037"/>
        <pc:sldMkLst>
          <pc:docMk/>
          <pc:sldMk cId="3743727469" sldId="1528"/>
        </pc:sldMkLst>
        <pc:spChg chg="mod">
          <ac:chgData name="Antonio Bombelli" userId="4b3ae467-f2c8-4446-9b15-4132db194f21" providerId="ADAL" clId="{7CE34D79-F4F1-46B1-A780-D98C0A4B4621}" dt="2023-02-24T14:25:29.103" v="30" actId="1037"/>
          <ac:spMkLst>
            <pc:docMk/>
            <pc:sldMk cId="3743727469" sldId="1528"/>
            <ac:spMk id="4" creationId="{6088BB53-639C-0746-C96F-7D80B248E903}"/>
          </ac:spMkLst>
        </pc:spChg>
        <pc:spChg chg="del">
          <ac:chgData name="Antonio Bombelli" userId="4b3ae467-f2c8-4446-9b15-4132db194f21" providerId="ADAL" clId="{7CE34D79-F4F1-46B1-A780-D98C0A4B4621}" dt="2023-02-24T14:25:06.200" v="4" actId="478"/>
          <ac:spMkLst>
            <pc:docMk/>
            <pc:sldMk cId="3743727469" sldId="1528"/>
            <ac:spMk id="6" creationId="{1429BE87-0BDB-741A-D67D-E83BCF78498C}"/>
          </ac:spMkLst>
        </pc:spChg>
      </pc:sldChg>
      <pc:sldChg chg="modSp mod">
        <pc:chgData name="Antonio Bombelli" userId="4b3ae467-f2c8-4446-9b15-4132db194f21" providerId="ADAL" clId="{7CE34D79-F4F1-46B1-A780-D98C0A4B4621}" dt="2023-02-24T14:27:40.280" v="41" actId="115"/>
        <pc:sldMkLst>
          <pc:docMk/>
          <pc:sldMk cId="3016183775" sldId="1531"/>
        </pc:sldMkLst>
        <pc:spChg chg="mod">
          <ac:chgData name="Antonio Bombelli" userId="4b3ae467-f2c8-4446-9b15-4132db194f21" providerId="ADAL" clId="{7CE34D79-F4F1-46B1-A780-D98C0A4B4621}" dt="2023-02-24T14:27:40.280" v="41" actId="115"/>
          <ac:spMkLst>
            <pc:docMk/>
            <pc:sldMk cId="3016183775" sldId="1531"/>
            <ac:spMk id="3" creationId="{A1063390-A420-48A8-B9A3-6084672CCF50}"/>
          </ac:spMkLst>
        </pc:spChg>
      </pc:sldChg>
      <pc:sldChg chg="modSp mod">
        <pc:chgData name="Antonio Bombelli" userId="4b3ae467-f2c8-4446-9b15-4132db194f21" providerId="ADAL" clId="{7CE34D79-F4F1-46B1-A780-D98C0A4B4621}" dt="2023-02-24T14:27:00.328" v="40" actId="115"/>
        <pc:sldMkLst>
          <pc:docMk/>
          <pc:sldMk cId="2595067581" sldId="1532"/>
        </pc:sldMkLst>
        <pc:spChg chg="mod">
          <ac:chgData name="Antonio Bombelli" userId="4b3ae467-f2c8-4446-9b15-4132db194f21" providerId="ADAL" clId="{7CE34D79-F4F1-46B1-A780-D98C0A4B4621}" dt="2023-02-24T14:27:00.328" v="40" actId="115"/>
          <ac:spMkLst>
            <pc:docMk/>
            <pc:sldMk cId="2595067581" sldId="1532"/>
            <ac:spMk id="3" creationId="{A1063390-A420-48A8-B9A3-6084672CCF50}"/>
          </ac:spMkLst>
        </pc:spChg>
      </pc:sldChg>
    </pc:docChg>
  </pc:docChgLst>
  <pc:docChgLst>
    <pc:chgData name="Jitsuko Hasegawa" userId="S::jhasegawa@wmo.int::fb5eb5eb-0f40-42e5-bda0-480cc2098078" providerId="AD" clId="Web-{1BC34221-651B-366C-61E3-BE7AEE660D59}"/>
    <pc:docChg chg="modSld">
      <pc:chgData name="Jitsuko Hasegawa" userId="S::jhasegawa@wmo.int::fb5eb5eb-0f40-42e5-bda0-480cc2098078" providerId="AD" clId="Web-{1BC34221-651B-366C-61E3-BE7AEE660D59}" dt="2023-02-28T09:08:41.899" v="6" actId="20577"/>
      <pc:docMkLst>
        <pc:docMk/>
      </pc:docMkLst>
      <pc:sldChg chg="modSp">
        <pc:chgData name="Jitsuko Hasegawa" userId="S::jhasegawa@wmo.int::fb5eb5eb-0f40-42e5-bda0-480cc2098078" providerId="AD" clId="Web-{1BC34221-651B-366C-61E3-BE7AEE660D59}" dt="2023-02-28T09:08:26.398" v="4" actId="20577"/>
        <pc:sldMkLst>
          <pc:docMk/>
          <pc:sldMk cId="3016183775" sldId="1531"/>
        </pc:sldMkLst>
        <pc:spChg chg="mod">
          <ac:chgData name="Jitsuko Hasegawa" userId="S::jhasegawa@wmo.int::fb5eb5eb-0f40-42e5-bda0-480cc2098078" providerId="AD" clId="Web-{1BC34221-651B-366C-61E3-BE7AEE660D59}" dt="2023-02-28T09:08:26.398" v="4" actId="20577"/>
          <ac:spMkLst>
            <pc:docMk/>
            <pc:sldMk cId="3016183775" sldId="1531"/>
            <ac:spMk id="3" creationId="{A1063390-A420-48A8-B9A3-6084672CCF50}"/>
          </ac:spMkLst>
        </pc:spChg>
      </pc:sldChg>
      <pc:sldChg chg="modSp">
        <pc:chgData name="Jitsuko Hasegawa" userId="S::jhasegawa@wmo.int::fb5eb5eb-0f40-42e5-bda0-480cc2098078" providerId="AD" clId="Web-{1BC34221-651B-366C-61E3-BE7AEE660D59}" dt="2023-02-28T09:08:41.899" v="6" actId="20577"/>
        <pc:sldMkLst>
          <pc:docMk/>
          <pc:sldMk cId="2595067581" sldId="1532"/>
        </pc:sldMkLst>
        <pc:spChg chg="mod">
          <ac:chgData name="Jitsuko Hasegawa" userId="S::jhasegawa@wmo.int::fb5eb5eb-0f40-42e5-bda0-480cc2098078" providerId="AD" clId="Web-{1BC34221-651B-366C-61E3-BE7AEE660D59}" dt="2023-02-28T09:08:41.899" v="6" actId="20577"/>
          <ac:spMkLst>
            <pc:docMk/>
            <pc:sldMk cId="2595067581" sldId="1532"/>
            <ac:spMk id="3" creationId="{A1063390-A420-48A8-B9A3-6084672CCF50}"/>
          </ac:spMkLst>
        </pc:spChg>
      </pc:sldChg>
    </pc:docChg>
  </pc:docChgLst>
  <pc:docChgLst>
    <pc:chgData name="Jitsuko Hasegawa" userId="S::jhasegawa@wmo.int::fb5eb5eb-0f40-42e5-bda0-480cc2098078" providerId="AD" clId="Web-{612125A7-4103-AF2A-1EF8-593226624300}"/>
    <pc:docChg chg="modSld">
      <pc:chgData name="Jitsuko Hasegawa" userId="S::jhasegawa@wmo.int::fb5eb5eb-0f40-42e5-bda0-480cc2098078" providerId="AD" clId="Web-{612125A7-4103-AF2A-1EF8-593226624300}" dt="2023-02-24T14:45:24.010" v="7" actId="20577"/>
      <pc:docMkLst>
        <pc:docMk/>
      </pc:docMkLst>
      <pc:sldChg chg="modSp">
        <pc:chgData name="Jitsuko Hasegawa" userId="S::jhasegawa@wmo.int::fb5eb5eb-0f40-42e5-bda0-480cc2098078" providerId="AD" clId="Web-{612125A7-4103-AF2A-1EF8-593226624300}" dt="2023-02-24T14:45:24.010" v="7" actId="20577"/>
        <pc:sldMkLst>
          <pc:docMk/>
          <pc:sldMk cId="380228457" sldId="258"/>
        </pc:sldMkLst>
        <pc:spChg chg="mod">
          <ac:chgData name="Jitsuko Hasegawa" userId="S::jhasegawa@wmo.int::fb5eb5eb-0f40-42e5-bda0-480cc2098078" providerId="AD" clId="Web-{612125A7-4103-AF2A-1EF8-593226624300}" dt="2023-02-24T14:45:24.010" v="7" actId="20577"/>
          <ac:spMkLst>
            <pc:docMk/>
            <pc:sldMk cId="380228457" sldId="258"/>
            <ac:spMk id="5" creationId="{F351208C-D14B-4D5A-ABA4-F23E50C667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F357-B811-4FC5-8E65-2B8BD505A5B3}" type="datetimeFigureOut">
              <a:rPr lang="en-CH" smtClean="0"/>
              <a:t>02/28/2023</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1AC9F-6AFE-4B8B-9CC1-10F44419EB41}" type="slidenum">
              <a:rPr lang="en-CH" smtClean="0"/>
              <a:t>‹#›</a:t>
            </a:fld>
            <a:endParaRPr lang="en-CH"/>
          </a:p>
        </p:txBody>
      </p:sp>
    </p:spTree>
    <p:extLst>
      <p:ext uri="{BB962C8B-B14F-4D97-AF65-F5344CB8AC3E}">
        <p14:creationId xmlns:p14="http://schemas.microsoft.com/office/powerpoint/2010/main" val="114451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50E5A11-A43D-4388-8CC5-17801B9DB8A4}" type="slidenum">
              <a:rPr lang="en-GB" smtClean="0"/>
              <a:t>1</a:t>
            </a:fld>
            <a:endParaRPr lang="en-GB"/>
          </a:p>
        </p:txBody>
      </p:sp>
    </p:spTree>
    <p:extLst>
      <p:ext uri="{BB962C8B-B14F-4D97-AF65-F5344CB8AC3E}">
        <p14:creationId xmlns:p14="http://schemas.microsoft.com/office/powerpoint/2010/main" val="293814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2</a:t>
            </a:fld>
            <a:endParaRPr lang="en-CH"/>
          </a:p>
        </p:txBody>
      </p:sp>
    </p:spTree>
    <p:extLst>
      <p:ext uri="{BB962C8B-B14F-4D97-AF65-F5344CB8AC3E}">
        <p14:creationId xmlns:p14="http://schemas.microsoft.com/office/powerpoint/2010/main" val="2011140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3</a:t>
            </a:fld>
            <a:endParaRPr lang="en-CH"/>
          </a:p>
        </p:txBody>
      </p:sp>
    </p:spTree>
    <p:extLst>
      <p:ext uri="{BB962C8B-B14F-4D97-AF65-F5344CB8AC3E}">
        <p14:creationId xmlns:p14="http://schemas.microsoft.com/office/powerpoint/2010/main" val="359244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4</a:t>
            </a:fld>
            <a:endParaRPr lang="en-CH"/>
          </a:p>
        </p:txBody>
      </p:sp>
    </p:spTree>
    <p:extLst>
      <p:ext uri="{BB962C8B-B14F-4D97-AF65-F5344CB8AC3E}">
        <p14:creationId xmlns:p14="http://schemas.microsoft.com/office/powerpoint/2010/main" val="994495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a:effectLst/>
                <a:latin typeface="Verdana" panose="020B0604030504040204" pitchFamily="34" charset="0"/>
                <a:ea typeface="Verdana" panose="020B0604030504040204" pitchFamily="34" charset="0"/>
                <a:cs typeface="Verdana" panose="020B0604030504040204" pitchFamily="34" charset="0"/>
              </a:rPr>
              <a:t>Having examined</a:t>
            </a:r>
            <a:endParaRPr lang="en-CH" sz="1800">
              <a:effectLst/>
              <a:latin typeface="Verdana" panose="020B0604030504040204" pitchFamily="34" charset="0"/>
              <a:ea typeface="Verdana" panose="020B0604030504040204" pitchFamily="34" charset="0"/>
              <a:cs typeface="Verdana" panose="020B0604030504040204" pitchFamily="34" charset="0"/>
            </a:endParaRPr>
          </a:p>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5</a:t>
            </a:fld>
            <a:endParaRPr lang="en-CH"/>
          </a:p>
        </p:txBody>
      </p:sp>
    </p:spTree>
    <p:extLst>
      <p:ext uri="{BB962C8B-B14F-4D97-AF65-F5344CB8AC3E}">
        <p14:creationId xmlns:p14="http://schemas.microsoft.com/office/powerpoint/2010/main" val="1424714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6</a:t>
            </a:fld>
            <a:endParaRPr lang="en-CH"/>
          </a:p>
        </p:txBody>
      </p:sp>
    </p:spTree>
    <p:extLst>
      <p:ext uri="{BB962C8B-B14F-4D97-AF65-F5344CB8AC3E}">
        <p14:creationId xmlns:p14="http://schemas.microsoft.com/office/powerpoint/2010/main" val="3597397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a:p>
        </p:txBody>
      </p:sp>
      <p:sp>
        <p:nvSpPr>
          <p:cNvPr id="4" name="Slide Number Placeholder 3"/>
          <p:cNvSpPr>
            <a:spLocks noGrp="1"/>
          </p:cNvSpPr>
          <p:nvPr>
            <p:ph type="sldNum" sz="quarter" idx="5"/>
          </p:nvPr>
        </p:nvSpPr>
        <p:spPr/>
        <p:txBody>
          <a:bodyPr/>
          <a:lstStyle/>
          <a:p>
            <a:fld id="{F3F1AC9F-6AFE-4B8B-9CC1-10F44419EB41}" type="slidenum">
              <a:rPr lang="en-CH" smtClean="0"/>
              <a:t>7</a:t>
            </a:fld>
            <a:endParaRPr lang="en-CH"/>
          </a:p>
        </p:txBody>
      </p:sp>
    </p:spTree>
    <p:extLst>
      <p:ext uri="{BB962C8B-B14F-4D97-AF65-F5344CB8AC3E}">
        <p14:creationId xmlns:p14="http://schemas.microsoft.com/office/powerpoint/2010/main" val="1367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6229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43500"/>
            <a:ext cx="1988820" cy="1714500"/>
          </a:xfrm>
          <a:prstGeom prst="rect">
            <a:avLst/>
          </a:prstGeom>
        </p:spPr>
      </p:pic>
    </p:spTree>
    <p:extLst>
      <p:ext uri="{BB962C8B-B14F-4D97-AF65-F5344CB8AC3E}">
        <p14:creationId xmlns:p14="http://schemas.microsoft.com/office/powerpoint/2010/main" val="466592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26635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2192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74511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3294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04108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0026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95216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5151694"/>
            <a:ext cx="2651760" cy="1714500"/>
          </a:xfrm>
          <a:prstGeom prst="rect">
            <a:avLst/>
          </a:prstGeom>
        </p:spPr>
      </p:pic>
    </p:spTree>
    <p:extLst>
      <p:ext uri="{BB962C8B-B14F-4D97-AF65-F5344CB8AC3E}">
        <p14:creationId xmlns:p14="http://schemas.microsoft.com/office/powerpoint/2010/main" val="115361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mo2016_powerpoint_standard_v2_dark-3.jpg">
            <a:extLst>
              <a:ext uri="{FF2B5EF4-FFF2-40B4-BE49-F238E27FC236}">
                <a16:creationId xmlns:a16="http://schemas.microsoft.com/office/drawing/2014/main" id="{96EC3A03-3370-44C0-8E50-3467774EE4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38442"/>
            <a:ext cx="12192000" cy="8196442"/>
          </a:xfrm>
          <a:prstGeom prst="rect">
            <a:avLst/>
          </a:prstGeom>
        </p:spPr>
      </p:pic>
      <p:sp>
        <p:nvSpPr>
          <p:cNvPr id="6" name="Title 1"/>
          <p:cNvSpPr txBox="1">
            <a:spLocks/>
          </p:cNvSpPr>
          <p:nvPr/>
        </p:nvSpPr>
        <p:spPr>
          <a:xfrm>
            <a:off x="2866226" y="2168907"/>
            <a:ext cx="8229600" cy="34288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2400" i="1">
              <a:solidFill>
                <a:schemeClr val="bg1"/>
              </a:solidFill>
            </a:endParaRPr>
          </a:p>
        </p:txBody>
      </p:sp>
      <p:sp>
        <p:nvSpPr>
          <p:cNvPr id="3" name="Slide Number Placeholder 2"/>
          <p:cNvSpPr>
            <a:spLocks noGrp="1"/>
          </p:cNvSpPr>
          <p:nvPr>
            <p:ph type="sldNum" sz="quarter" idx="12"/>
          </p:nvPr>
        </p:nvSpPr>
        <p:spPr/>
        <p:txBody>
          <a:bodyPr/>
          <a:lstStyle/>
          <a:p>
            <a:fld id="{9259AF2F-52C6-9B46-B8B2-0579234AE62E}" type="slidenum">
              <a:rPr lang="en-US" smtClean="0"/>
              <a:t>1</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2151600" y="274484"/>
            <a:ext cx="8229600" cy="3428845"/>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a:solidFill>
                  <a:schemeClr val="bg1"/>
                </a:solidFill>
              </a:rPr>
              <a:t>The 76</a:t>
            </a:r>
            <a:r>
              <a:rPr lang="en-US" sz="2800" baseline="30000">
                <a:solidFill>
                  <a:schemeClr val="bg1"/>
                </a:solidFill>
              </a:rPr>
              <a:t>th</a:t>
            </a:r>
            <a:r>
              <a:rPr lang="en-US" sz="2800">
                <a:solidFill>
                  <a:schemeClr val="bg1"/>
                </a:solidFill>
              </a:rPr>
              <a:t> session of the Executive Council </a:t>
            </a:r>
          </a:p>
          <a:p>
            <a:r>
              <a:rPr lang="en-US" sz="2800">
                <a:solidFill>
                  <a:schemeClr val="bg1"/>
                </a:solidFill>
              </a:rPr>
              <a:t>(EC-76, 27 February – 3 March 2023)</a:t>
            </a:r>
          </a:p>
          <a:p>
            <a:endParaRPr lang="en-US" sz="3600">
              <a:solidFill>
                <a:schemeClr val="bg1"/>
              </a:solidFill>
            </a:endParaRPr>
          </a:p>
          <a:p>
            <a:endParaRPr lang="en-US" i="1">
              <a:solidFill>
                <a:schemeClr val="bg1"/>
              </a:solidFill>
              <a:cs typeface="Calibri"/>
            </a:endParaRPr>
          </a:p>
          <a:p>
            <a:r>
              <a:rPr lang="en-US" sz="3600" i="1">
                <a:solidFill>
                  <a:schemeClr val="bg1"/>
                </a:solidFill>
                <a:cs typeface="Calibri"/>
              </a:rPr>
              <a:t>Item 3.2(</a:t>
            </a:r>
            <a:r>
              <a:rPr lang="en-CH" sz="3600" i="1">
                <a:solidFill>
                  <a:schemeClr val="bg1"/>
                </a:solidFill>
                <a:cs typeface="Calibri"/>
              </a:rPr>
              <a:t>23</a:t>
            </a:r>
            <a:r>
              <a:rPr lang="en-US" sz="3600" i="1">
                <a:solidFill>
                  <a:schemeClr val="bg1"/>
                </a:solidFill>
                <a:cs typeface="Calibri"/>
              </a:rPr>
              <a:t>) – Report of the Joint Study Group on the Global Climate Observing System (JSG-GCOS)</a:t>
            </a:r>
          </a:p>
          <a:p>
            <a:endParaRPr lang="en-US" sz="3600" i="1">
              <a:solidFill>
                <a:schemeClr val="bg1"/>
              </a:solidFill>
              <a:ea typeface="+mj-lt"/>
              <a:cs typeface="+mj-lt"/>
            </a:endParaRPr>
          </a:p>
          <a:p>
            <a:r>
              <a:rPr lang="en-US" sz="3600" i="1">
                <a:solidFill>
                  <a:schemeClr val="bg1"/>
                </a:solidFill>
                <a:ea typeface="+mj-lt"/>
                <a:cs typeface="+mj-lt"/>
              </a:rPr>
              <a:t>Submitted by president of INFCOM</a:t>
            </a:r>
            <a:endParaRPr lang="en-US" sz="3600">
              <a:solidFill>
                <a:schemeClr val="bg1"/>
              </a:solidFill>
              <a:ea typeface="+mj-lt"/>
              <a:cs typeface="+mj-lt"/>
            </a:endParaRPr>
          </a:p>
        </p:txBody>
      </p:sp>
    </p:spTree>
    <p:extLst>
      <p:ext uri="{BB962C8B-B14F-4D97-AF65-F5344CB8AC3E}">
        <p14:creationId xmlns:p14="http://schemas.microsoft.com/office/powerpoint/2010/main" val="38022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p:txBody>
          <a:bodyPr>
            <a:normAutofit fontScale="90000"/>
          </a:bodyPr>
          <a:lstStyle/>
          <a:p>
            <a:r>
              <a:rPr lang="en-GB"/>
              <a:t>Joint Study Group on the</a:t>
            </a:r>
            <a:br>
              <a:rPr lang="en-GB"/>
            </a:br>
            <a:r>
              <a:rPr lang="en-GB"/>
              <a:t>Global Climate Observing System (GCOS)</a:t>
            </a:r>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609600" y="1571086"/>
            <a:ext cx="10972800" cy="4525963"/>
          </a:xfrm>
        </p:spPr>
        <p:txBody>
          <a:bodyPr>
            <a:noAutofit/>
          </a:bodyPr>
          <a:lstStyle/>
          <a:p>
            <a:pPr marL="0" indent="0">
              <a:buNone/>
            </a:pPr>
            <a:r>
              <a:rPr lang="en-CH" sz="2800" b="1"/>
              <a:t>BACKGROUND</a:t>
            </a:r>
          </a:p>
          <a:p>
            <a:r>
              <a:rPr lang="en-GB" sz="2800"/>
              <a:t>GCOS programme started operating in 1992</a:t>
            </a:r>
          </a:p>
          <a:p>
            <a:r>
              <a:rPr lang="en-GB" sz="2800"/>
              <a:t>With the WMO </a:t>
            </a:r>
            <a:r>
              <a:rPr lang="en-CH" sz="2800"/>
              <a:t>reform (</a:t>
            </a:r>
            <a:r>
              <a:rPr lang="en-GB" sz="2800"/>
              <a:t>2019</a:t>
            </a:r>
            <a:r>
              <a:rPr lang="en-CH" sz="2800"/>
              <a:t>)</a:t>
            </a:r>
            <a:r>
              <a:rPr lang="en-GB" sz="2800"/>
              <a:t> the GCOS governance and structure had to be reviewed</a:t>
            </a:r>
          </a:p>
          <a:p>
            <a:r>
              <a:rPr lang="en-GB" sz="2800"/>
              <a:t>A Joint Study Group (JSG) – 15 members representing GCOS co-sponsors (WMO, IOC-UNESCO, ISC, UNEP) and stakeholders – was established in 2020 to review GCOS governance and structure</a:t>
            </a:r>
          </a:p>
          <a:p>
            <a:r>
              <a:rPr lang="en-GB" sz="2800"/>
              <a:t>The JSG</a:t>
            </a:r>
            <a:r>
              <a:rPr lang="en-CH" sz="2800"/>
              <a:t>-GCOS </a:t>
            </a:r>
            <a:r>
              <a:rPr lang="en-GB" sz="2800"/>
              <a:t>Report was presented at the INFCOM-2 session (24-28 Oct 2022): Draft Recommendation 6.7(1)/1 (INFCOM-2)</a:t>
            </a:r>
          </a:p>
          <a:p>
            <a:r>
              <a:rPr lang="en-GB" sz="2800"/>
              <a:t>The JSG</a:t>
            </a:r>
            <a:r>
              <a:rPr lang="en-CH" sz="2800"/>
              <a:t>-GCOS </a:t>
            </a:r>
            <a:r>
              <a:rPr lang="en-GB" sz="2800"/>
              <a:t>proposed 6 High-Level Recommendations (HR)</a:t>
            </a:r>
          </a:p>
        </p:txBody>
      </p:sp>
    </p:spTree>
    <p:extLst>
      <p:ext uri="{BB962C8B-B14F-4D97-AF65-F5344CB8AC3E}">
        <p14:creationId xmlns:p14="http://schemas.microsoft.com/office/powerpoint/2010/main" val="99088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a:xfrm>
            <a:off x="609600" y="11592"/>
            <a:ext cx="10972800" cy="1143000"/>
          </a:xfrm>
        </p:spPr>
        <p:txBody>
          <a:bodyPr>
            <a:normAutofit/>
          </a:bodyPr>
          <a:lstStyle/>
          <a:p>
            <a:r>
              <a:rPr lang="en-US"/>
              <a:t>JSG-GCOS 6 High-Level Recommendations</a:t>
            </a:r>
            <a:endParaRPr lang="en-GB"/>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609600" y="990654"/>
            <a:ext cx="10972800" cy="4525963"/>
          </a:xfrm>
        </p:spPr>
        <p:txBody>
          <a:bodyPr>
            <a:noAutofit/>
          </a:bodyPr>
          <a:lstStyle/>
          <a:p>
            <a:pPr algn="just"/>
            <a:r>
              <a:rPr lang="en-US" sz="2600" b="1"/>
              <a:t>HR1:</a:t>
            </a:r>
            <a:r>
              <a:rPr lang="en-US" sz="2600"/>
              <a:t> the GCOS sponsors should consider revising the existing MoU, </a:t>
            </a:r>
            <a:r>
              <a:rPr lang="en-CH" sz="2600"/>
              <a:t>divided in</a:t>
            </a:r>
            <a:r>
              <a:rPr lang="en-US" sz="2600"/>
              <a:t> two sections: </a:t>
            </a:r>
            <a:r>
              <a:rPr lang="en-US" sz="2600" err="1"/>
              <a:t>i</a:t>
            </a:r>
            <a:r>
              <a:rPr lang="en-US" sz="2600"/>
              <a:t>) the main MoU with high-level objectives; ii) annexes that address operational procedures and a more detailed governance structure.</a:t>
            </a:r>
          </a:p>
          <a:p>
            <a:pPr algn="just"/>
            <a:r>
              <a:rPr lang="en-US" sz="2600" b="1"/>
              <a:t>HR2:</a:t>
            </a:r>
            <a:r>
              <a:rPr lang="en-US" sz="2600"/>
              <a:t> the GCOS Steering Committee should continue to enhance closer collaboration and integration between GCOS panels to take into account changes in the international landscape, new variables and areas of work, the WMO reform and other needs from sponsors and beneficiaries.</a:t>
            </a:r>
          </a:p>
          <a:p>
            <a:pPr algn="just"/>
            <a:r>
              <a:rPr lang="en-US" sz="2600" b="1"/>
              <a:t>HR3:</a:t>
            </a:r>
            <a:r>
              <a:rPr lang="en-US" sz="2600"/>
              <a:t> GCOS should improve its engagement with stakeholders and partners, considering a mechanism for providing a formal recognition of those groups in its revised governance structure.</a:t>
            </a:r>
          </a:p>
        </p:txBody>
      </p:sp>
      <p:sp>
        <p:nvSpPr>
          <p:cNvPr id="4" name="Content Placeholder 2">
            <a:extLst>
              <a:ext uri="{FF2B5EF4-FFF2-40B4-BE49-F238E27FC236}">
                <a16:creationId xmlns:a16="http://schemas.microsoft.com/office/drawing/2014/main" id="{6088BB53-639C-0746-C96F-7D80B248E903}"/>
              </a:ext>
            </a:extLst>
          </p:cNvPr>
          <p:cNvSpPr txBox="1">
            <a:spLocks/>
          </p:cNvSpPr>
          <p:nvPr/>
        </p:nvSpPr>
        <p:spPr>
          <a:xfrm>
            <a:off x="10826591" y="463054"/>
            <a:ext cx="894294" cy="4538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spcAft>
                <a:spcPts val="600"/>
              </a:spcAft>
              <a:buFont typeface="Arial"/>
              <a:buNone/>
            </a:pPr>
            <a:r>
              <a:rPr lang="en-CH" sz="2000"/>
              <a:t>(1/2)</a:t>
            </a:r>
            <a:endParaRPr lang="en-US" sz="2000"/>
          </a:p>
        </p:txBody>
      </p:sp>
    </p:spTree>
    <p:extLst>
      <p:ext uri="{BB962C8B-B14F-4D97-AF65-F5344CB8AC3E}">
        <p14:creationId xmlns:p14="http://schemas.microsoft.com/office/powerpoint/2010/main" val="3743727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a:xfrm>
            <a:off x="609600" y="11592"/>
            <a:ext cx="10972800" cy="1143000"/>
          </a:xfrm>
        </p:spPr>
        <p:txBody>
          <a:bodyPr>
            <a:normAutofit/>
          </a:bodyPr>
          <a:lstStyle/>
          <a:p>
            <a:r>
              <a:rPr lang="en-US"/>
              <a:t>JSG-GCOS </a:t>
            </a:r>
            <a:r>
              <a:rPr lang="en-CH"/>
              <a:t>6</a:t>
            </a:r>
            <a:r>
              <a:rPr lang="en-US"/>
              <a:t> High-Level Recommendations</a:t>
            </a:r>
            <a:endParaRPr lang="en-GB"/>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609600" y="990654"/>
            <a:ext cx="10972800" cy="4525963"/>
          </a:xfrm>
        </p:spPr>
        <p:txBody>
          <a:bodyPr>
            <a:noAutofit/>
          </a:bodyPr>
          <a:lstStyle/>
          <a:p>
            <a:pPr algn="just"/>
            <a:r>
              <a:rPr lang="en-US" sz="2600" b="1"/>
              <a:t>HR4:</a:t>
            </a:r>
            <a:r>
              <a:rPr lang="en-US" sz="2600"/>
              <a:t> GCOS should continue to address new challenges (e.g. those caused by changing climate on fresh water, food security and biodiversity), by evolving, revising and improving the utility of </a:t>
            </a:r>
            <a:r>
              <a:rPr lang="en-CH" sz="2600"/>
              <a:t>its </a:t>
            </a:r>
            <a:r>
              <a:rPr lang="en-US" sz="2600"/>
              <a:t>Essential Climate Variables (ECVs) and their requirements, that should contribute to a better understanding of the energy, water and carbon cycles, support climate adaptation and mitigation, and address the biosphere, biodiversity and biogeochemistry.</a:t>
            </a:r>
          </a:p>
          <a:p>
            <a:pPr algn="just"/>
            <a:r>
              <a:rPr lang="en-US" sz="2600" b="1"/>
              <a:t>HR5:</a:t>
            </a:r>
            <a:r>
              <a:rPr lang="en-US" sz="2600"/>
              <a:t> the MoU should clarify the role of GCOS as an independent group of experts to the UNFCCC process while meeting the needs and ambitions of its sponsors.</a:t>
            </a:r>
          </a:p>
          <a:p>
            <a:pPr algn="just"/>
            <a:r>
              <a:rPr lang="en-US" sz="2600" b="1"/>
              <a:t>HR6:</a:t>
            </a:r>
            <a:r>
              <a:rPr lang="en-US" sz="2600"/>
              <a:t> the GCOS Steering Committee should establish a regular structured dialogue with the sponsors (programmatic and resource) on strategic, policy, funding and governance matters of GCOS.</a:t>
            </a:r>
          </a:p>
        </p:txBody>
      </p:sp>
      <p:sp>
        <p:nvSpPr>
          <p:cNvPr id="5" name="Content Placeholder 2">
            <a:extLst>
              <a:ext uri="{FF2B5EF4-FFF2-40B4-BE49-F238E27FC236}">
                <a16:creationId xmlns:a16="http://schemas.microsoft.com/office/drawing/2014/main" id="{94826C07-C9C5-1AF6-5965-70735685B008}"/>
              </a:ext>
            </a:extLst>
          </p:cNvPr>
          <p:cNvSpPr txBox="1">
            <a:spLocks/>
          </p:cNvSpPr>
          <p:nvPr/>
        </p:nvSpPr>
        <p:spPr>
          <a:xfrm>
            <a:off x="10826591" y="463054"/>
            <a:ext cx="894294" cy="4538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spcAft>
                <a:spcPts val="600"/>
              </a:spcAft>
              <a:buFont typeface="Arial"/>
              <a:buNone/>
            </a:pPr>
            <a:r>
              <a:rPr lang="en-CH" sz="2000"/>
              <a:t>(2/2)</a:t>
            </a:r>
            <a:endParaRPr lang="en-US" sz="2000"/>
          </a:p>
        </p:txBody>
      </p:sp>
    </p:spTree>
    <p:extLst>
      <p:ext uri="{BB962C8B-B14F-4D97-AF65-F5344CB8AC3E}">
        <p14:creationId xmlns:p14="http://schemas.microsoft.com/office/powerpoint/2010/main" val="1445446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911907-5579-E820-0108-0F9C634C8C92}"/>
              </a:ext>
            </a:extLst>
          </p:cNvPr>
          <p:cNvSpPr txBox="1">
            <a:spLocks/>
          </p:cNvSpPr>
          <p:nvPr/>
        </p:nvSpPr>
        <p:spPr>
          <a:xfrm>
            <a:off x="609600" y="274638"/>
            <a:ext cx="10972800" cy="1143000"/>
          </a:xfrm>
          <a:prstGeom prst="rect">
            <a:avLst/>
          </a:prstGeom>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t>Recommendation 30 (INFCOM-2) - Report of the Joint Study Group on the Global Climate</a:t>
            </a:r>
            <a:r>
              <a:rPr lang="en-CH"/>
              <a:t> </a:t>
            </a:r>
            <a:r>
              <a:rPr lang="en-US"/>
              <a:t>Observing System (GCOS)</a:t>
            </a:r>
            <a:endParaRPr lang="en-CH"/>
          </a:p>
        </p:txBody>
      </p:sp>
      <p:sp>
        <p:nvSpPr>
          <p:cNvPr id="3" name="Content Placeholder 2">
            <a:extLst>
              <a:ext uri="{FF2B5EF4-FFF2-40B4-BE49-F238E27FC236}">
                <a16:creationId xmlns:a16="http://schemas.microsoft.com/office/drawing/2014/main" id="{6FFBFC43-ECBF-4D8A-981A-101D8478B7A9}"/>
              </a:ext>
            </a:extLst>
          </p:cNvPr>
          <p:cNvSpPr>
            <a:spLocks noGrp="1"/>
          </p:cNvSpPr>
          <p:nvPr>
            <p:ph idx="1"/>
          </p:nvPr>
        </p:nvSpPr>
        <p:spPr/>
        <p:txBody>
          <a:bodyPr>
            <a:noAutofit/>
          </a:bodyPr>
          <a:lstStyle/>
          <a:p>
            <a:pPr marL="0" indent="0" algn="just">
              <a:buNone/>
            </a:pPr>
            <a:r>
              <a:rPr lang="en-CH" sz="2800" b="1"/>
              <a:t>INFCOM-2 </a:t>
            </a:r>
            <a:r>
              <a:rPr lang="en-US" sz="2800" b="1"/>
              <a:t>Decide</a:t>
            </a:r>
            <a:r>
              <a:rPr lang="en-CH" sz="2800" b="1"/>
              <a:t>d</a:t>
            </a:r>
            <a:r>
              <a:rPr lang="en-US" sz="2800" b="1"/>
              <a:t>:</a:t>
            </a:r>
          </a:p>
          <a:p>
            <a:pPr algn="just"/>
            <a:r>
              <a:rPr lang="en-US" sz="2800"/>
              <a:t>That the </a:t>
            </a:r>
            <a:r>
              <a:rPr lang="en-US" sz="2800" u="sng"/>
              <a:t>GCOS Chair be a member of the INFCOM Management Group</a:t>
            </a:r>
            <a:r>
              <a:rPr lang="en-US" sz="2800"/>
              <a:t> </a:t>
            </a:r>
            <a:r>
              <a:rPr lang="en-CH" sz="2800"/>
              <a:t>(</a:t>
            </a:r>
            <a:r>
              <a:rPr lang="en-US" sz="2800"/>
              <a:t>as described in Recommendation 11 of the J</a:t>
            </a:r>
            <a:r>
              <a:rPr lang="en-CH" sz="2800"/>
              <a:t>SG</a:t>
            </a:r>
            <a:r>
              <a:rPr lang="en-US" sz="2800"/>
              <a:t> Report</a:t>
            </a:r>
            <a:r>
              <a:rPr lang="en-CH" sz="2800"/>
              <a:t>);</a:t>
            </a:r>
          </a:p>
          <a:p>
            <a:pPr algn="just"/>
            <a:r>
              <a:rPr lang="en-US" sz="2800"/>
              <a:t>That </a:t>
            </a:r>
            <a:r>
              <a:rPr lang="en-US" sz="2800" u="sng"/>
              <a:t>INFCOM will consider proposals made by the GCOS Steering Committee</a:t>
            </a:r>
            <a:r>
              <a:rPr lang="en-US" sz="2800"/>
              <a:t> on the development of the global observing systems for climate relevant to WMO and its Members</a:t>
            </a:r>
            <a:r>
              <a:rPr lang="en-CH" sz="2800"/>
              <a:t>.</a:t>
            </a:r>
            <a:endParaRPr lang="en-US" sz="2800"/>
          </a:p>
          <a:p>
            <a:pPr marL="0" indent="0" algn="just">
              <a:buNone/>
            </a:pPr>
            <a:r>
              <a:rPr lang="en-US" sz="2800" b="1"/>
              <a:t>Recommend</a:t>
            </a:r>
            <a:r>
              <a:rPr lang="en-CH" sz="2800" b="1"/>
              <a:t>ed:</a:t>
            </a:r>
            <a:r>
              <a:rPr lang="en-US" sz="2800"/>
              <a:t> </a:t>
            </a:r>
            <a:r>
              <a:rPr lang="en-CH" sz="2800" u="sng"/>
              <a:t>EC-76 </a:t>
            </a:r>
            <a:r>
              <a:rPr lang="en-US" sz="2800" u="sng"/>
              <a:t>adopts the draft Resolution</a:t>
            </a:r>
            <a:r>
              <a:rPr lang="en-CH" sz="2800" u="sng"/>
              <a:t> </a:t>
            </a:r>
            <a:r>
              <a:rPr lang="fr-CH" sz="2800" u="sng"/>
              <a:t>3.2(23)/1 EC-76</a:t>
            </a:r>
            <a:r>
              <a:rPr lang="en-CH" sz="2800"/>
              <a:t>.</a:t>
            </a:r>
          </a:p>
          <a:p>
            <a:pPr marL="0" indent="0" algn="just">
              <a:buNone/>
            </a:pPr>
            <a:r>
              <a:rPr lang="en-US" sz="2800" b="1"/>
              <a:t>Invite</a:t>
            </a:r>
            <a:r>
              <a:rPr lang="en-CH" sz="2800" b="1"/>
              <a:t>d:</a:t>
            </a:r>
            <a:r>
              <a:rPr lang="en-US" sz="2800"/>
              <a:t> the co-sponsors of GCOS to consider supporting the recommendation of the Joint Study Group on GCOS.</a:t>
            </a:r>
          </a:p>
          <a:p>
            <a:pPr algn="just"/>
            <a:endParaRPr lang="en-US" sz="2800"/>
          </a:p>
        </p:txBody>
      </p:sp>
    </p:spTree>
    <p:extLst>
      <p:ext uri="{BB962C8B-B14F-4D97-AF65-F5344CB8AC3E}">
        <p14:creationId xmlns:p14="http://schemas.microsoft.com/office/powerpoint/2010/main" val="216527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1A9F-9D3F-4A6F-84D9-2D47B820671C}"/>
              </a:ext>
            </a:extLst>
          </p:cNvPr>
          <p:cNvSpPr>
            <a:spLocks noGrp="1"/>
          </p:cNvSpPr>
          <p:nvPr>
            <p:ph type="title"/>
          </p:nvPr>
        </p:nvSpPr>
        <p:spPr>
          <a:xfrm>
            <a:off x="704698" y="122702"/>
            <a:ext cx="10972800" cy="801013"/>
          </a:xfrm>
        </p:spPr>
        <p:txBody>
          <a:bodyPr>
            <a:noAutofit/>
          </a:bodyPr>
          <a:lstStyle/>
          <a:p>
            <a:r>
              <a:rPr lang="en-US" sz="2200" b="1"/>
              <a:t>Doc 3.2(</a:t>
            </a:r>
            <a:r>
              <a:rPr lang="en-CH" sz="2200" b="1"/>
              <a:t>23</a:t>
            </a:r>
            <a:r>
              <a:rPr lang="en-US" sz="2200" b="1"/>
              <a:t>) REPORT OF THE JOINT STUDY GROUP </a:t>
            </a:r>
            <a:br>
              <a:rPr lang="en-CH" sz="2200" b="1"/>
            </a:br>
            <a:r>
              <a:rPr lang="en-US" sz="2200" b="1"/>
              <a:t>ON THE GLOBAL CLIMATE OBSERVING SYSTEM (GCOS)</a:t>
            </a:r>
            <a:endParaRPr lang="en-US" b="1"/>
          </a:p>
        </p:txBody>
      </p:sp>
      <p:sp>
        <p:nvSpPr>
          <p:cNvPr id="3" name="Content Placeholder 2">
            <a:extLst>
              <a:ext uri="{FF2B5EF4-FFF2-40B4-BE49-F238E27FC236}">
                <a16:creationId xmlns:a16="http://schemas.microsoft.com/office/drawing/2014/main" id="{A1063390-A420-48A8-B9A3-6084672CCF50}"/>
              </a:ext>
            </a:extLst>
          </p:cNvPr>
          <p:cNvSpPr>
            <a:spLocks noGrp="1"/>
          </p:cNvSpPr>
          <p:nvPr>
            <p:ph idx="1"/>
          </p:nvPr>
        </p:nvSpPr>
        <p:spPr>
          <a:xfrm>
            <a:off x="609600" y="948577"/>
            <a:ext cx="10972800" cy="5584839"/>
          </a:xfrm>
        </p:spPr>
        <p:txBody>
          <a:bodyPr vert="horz" lIns="91440" tIns="45720" rIns="91440" bIns="45720" rtlCol="0" anchor="t">
            <a:normAutofit/>
          </a:bodyPr>
          <a:lstStyle/>
          <a:p>
            <a:pPr marL="0" indent="0" algn="ctr">
              <a:spcBef>
                <a:spcPts val="600"/>
              </a:spcBef>
              <a:spcAft>
                <a:spcPts val="600"/>
              </a:spcAft>
              <a:buNone/>
            </a:pPr>
            <a:r>
              <a:rPr lang="en-US" sz="2400" u="sng" dirty="0"/>
              <a:t>Action expected: Review and adopt the proposed draft Resolution 3.2(23)/1 EC-76</a:t>
            </a:r>
            <a:endParaRPr lang="en-CH" sz="2400" dirty="0"/>
          </a:p>
          <a:p>
            <a:pPr marL="0" indent="0" algn="just">
              <a:buNone/>
            </a:pPr>
            <a:r>
              <a:rPr lang="en-CH" sz="2400" dirty="0"/>
              <a:t>The </a:t>
            </a:r>
            <a:r>
              <a:rPr lang="en-US" sz="2400" dirty="0"/>
              <a:t>EXECUTIVE COUNCIL</a:t>
            </a:r>
            <a:r>
              <a:rPr lang="en-CH" sz="2400" dirty="0"/>
              <a:t>:</a:t>
            </a:r>
            <a:endParaRPr lang="en-US" sz="2400" dirty="0"/>
          </a:p>
          <a:p>
            <a:pPr algn="just"/>
            <a:r>
              <a:rPr lang="en-US" sz="2400" b="1" u="sng" dirty="0"/>
              <a:t>Approves</a:t>
            </a:r>
            <a:r>
              <a:rPr lang="en-US" sz="2400" b="1" dirty="0"/>
              <a:t> </a:t>
            </a:r>
            <a:r>
              <a:rPr lang="en-US" sz="2400" dirty="0"/>
              <a:t>Recommendation 30 (INFCOM-2) - Report of the Joint Study Group on the Global Climate, Observing System (GCOS);</a:t>
            </a:r>
            <a:endParaRPr lang="en-US" sz="2400" dirty="0">
              <a:cs typeface="Calibri"/>
            </a:endParaRPr>
          </a:p>
          <a:p>
            <a:pPr algn="just"/>
            <a:r>
              <a:rPr lang="en-US" sz="2400" b="1" u="sng" dirty="0"/>
              <a:t>Decides</a:t>
            </a:r>
            <a:r>
              <a:rPr lang="en-US" sz="2400" b="1" dirty="0"/>
              <a:t> </a:t>
            </a:r>
            <a:r>
              <a:rPr lang="en-US" sz="2400" dirty="0"/>
              <a:t>to continue and further strengthen institutional support to GCOS within the Organization as a co-sponsored </a:t>
            </a:r>
            <a:r>
              <a:rPr lang="en-US" sz="2400" dirty="0" err="1"/>
              <a:t>programme</a:t>
            </a:r>
            <a:r>
              <a:rPr lang="en-US" sz="2400" dirty="0"/>
              <a:t> as regulated by the 1998 Memorandum of Understanding with partners IOC, UNEP and ISC or any new memorandum agreed with the international partners;</a:t>
            </a:r>
            <a:endParaRPr lang="en-US" sz="2400" dirty="0">
              <a:cs typeface="Calibri"/>
            </a:endParaRPr>
          </a:p>
          <a:p>
            <a:pPr algn="just"/>
            <a:r>
              <a:rPr lang="en-US" sz="2400" b="1" u="sng" dirty="0"/>
              <a:t>Invites</a:t>
            </a:r>
            <a:r>
              <a:rPr lang="en-US" sz="2400" dirty="0"/>
              <a:t> the GCOS Chair, in consultation with the president of INFCOM, to inform on the progress, performance and requirements of the global observing systems for climate;</a:t>
            </a:r>
            <a:endParaRPr lang="en-US" sz="2400" dirty="0">
              <a:cs typeface="Calibri"/>
            </a:endParaRPr>
          </a:p>
          <a:p>
            <a:pPr algn="just"/>
            <a:r>
              <a:rPr lang="en-US" sz="2400" b="1" u="sng" dirty="0"/>
              <a:t>Urges Members</a:t>
            </a:r>
            <a:r>
              <a:rPr lang="en-US" sz="2400" dirty="0"/>
              <a:t> to consider supporting the GCOS </a:t>
            </a:r>
            <a:r>
              <a:rPr lang="en-US" sz="2400" dirty="0" err="1"/>
              <a:t>programme</a:t>
            </a:r>
            <a:r>
              <a:rPr lang="en-US" sz="2400" dirty="0"/>
              <a:t> either financially or with in-kind contributions.</a:t>
            </a:r>
            <a:endParaRPr lang="en-US" sz="2400" dirty="0">
              <a:cs typeface="Calibri"/>
            </a:endParaRPr>
          </a:p>
        </p:txBody>
      </p:sp>
      <p:sp>
        <p:nvSpPr>
          <p:cNvPr id="5" name="Content Placeholder 2">
            <a:extLst>
              <a:ext uri="{FF2B5EF4-FFF2-40B4-BE49-F238E27FC236}">
                <a16:creationId xmlns:a16="http://schemas.microsoft.com/office/drawing/2014/main" id="{3E1988C8-5089-0481-3F8A-ED1F340AAA93}"/>
              </a:ext>
            </a:extLst>
          </p:cNvPr>
          <p:cNvSpPr txBox="1">
            <a:spLocks/>
          </p:cNvSpPr>
          <p:nvPr/>
        </p:nvSpPr>
        <p:spPr>
          <a:xfrm>
            <a:off x="11182851" y="6293347"/>
            <a:ext cx="894294" cy="4538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spcAft>
                <a:spcPts val="600"/>
              </a:spcAft>
              <a:buFont typeface="Arial"/>
              <a:buNone/>
            </a:pPr>
            <a:r>
              <a:rPr lang="en-CH" sz="2000"/>
              <a:t>1/2</a:t>
            </a:r>
            <a:endParaRPr lang="en-US" sz="2000"/>
          </a:p>
        </p:txBody>
      </p:sp>
    </p:spTree>
    <p:extLst>
      <p:ext uri="{BB962C8B-B14F-4D97-AF65-F5344CB8AC3E}">
        <p14:creationId xmlns:p14="http://schemas.microsoft.com/office/powerpoint/2010/main" val="301618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1A9F-9D3F-4A6F-84D9-2D47B820671C}"/>
              </a:ext>
            </a:extLst>
          </p:cNvPr>
          <p:cNvSpPr>
            <a:spLocks noGrp="1"/>
          </p:cNvSpPr>
          <p:nvPr>
            <p:ph type="title"/>
          </p:nvPr>
        </p:nvSpPr>
        <p:spPr>
          <a:xfrm>
            <a:off x="704698" y="122702"/>
            <a:ext cx="10972800" cy="801013"/>
          </a:xfrm>
        </p:spPr>
        <p:txBody>
          <a:bodyPr>
            <a:noAutofit/>
          </a:bodyPr>
          <a:lstStyle/>
          <a:p>
            <a:r>
              <a:rPr lang="en-US" sz="2200" b="1"/>
              <a:t>Doc 3.2(</a:t>
            </a:r>
            <a:r>
              <a:rPr lang="en-CH" sz="2200" b="1"/>
              <a:t>23</a:t>
            </a:r>
            <a:r>
              <a:rPr lang="en-US" sz="2200" b="1"/>
              <a:t>) REPORT OF THE JOINT STUDY GROUP </a:t>
            </a:r>
            <a:br>
              <a:rPr lang="en-CH" sz="2200" b="1"/>
            </a:br>
            <a:r>
              <a:rPr lang="en-US" sz="2200" b="1"/>
              <a:t>ON THE GLOBAL CLIMATE OBSERVING SYSTEM (GCOS)</a:t>
            </a:r>
            <a:endParaRPr lang="en-US" b="1"/>
          </a:p>
        </p:txBody>
      </p:sp>
      <p:sp>
        <p:nvSpPr>
          <p:cNvPr id="3" name="Content Placeholder 2">
            <a:extLst>
              <a:ext uri="{FF2B5EF4-FFF2-40B4-BE49-F238E27FC236}">
                <a16:creationId xmlns:a16="http://schemas.microsoft.com/office/drawing/2014/main" id="{A1063390-A420-48A8-B9A3-6084672CCF50}"/>
              </a:ext>
            </a:extLst>
          </p:cNvPr>
          <p:cNvSpPr>
            <a:spLocks noGrp="1"/>
          </p:cNvSpPr>
          <p:nvPr>
            <p:ph idx="1"/>
          </p:nvPr>
        </p:nvSpPr>
        <p:spPr>
          <a:xfrm>
            <a:off x="609600" y="948577"/>
            <a:ext cx="10972800" cy="5584839"/>
          </a:xfrm>
        </p:spPr>
        <p:txBody>
          <a:bodyPr vert="horz" lIns="91440" tIns="45720" rIns="91440" bIns="45720" rtlCol="0" anchor="t">
            <a:normAutofit/>
          </a:bodyPr>
          <a:lstStyle/>
          <a:p>
            <a:pPr marL="0" indent="0" algn="ctr">
              <a:spcBef>
                <a:spcPts val="600"/>
              </a:spcBef>
              <a:spcAft>
                <a:spcPts val="600"/>
              </a:spcAft>
              <a:buNone/>
            </a:pPr>
            <a:r>
              <a:rPr lang="en-US" sz="2400" u="sng" dirty="0"/>
              <a:t>Action expected: Review and adopt the proposed draft Resolution 3.2(23)/1 EC-76</a:t>
            </a:r>
            <a:endParaRPr lang="en-CH" sz="2400" dirty="0"/>
          </a:p>
          <a:p>
            <a:pPr marL="0" indent="0" algn="just">
              <a:buNone/>
            </a:pPr>
            <a:r>
              <a:rPr lang="en-CH" sz="2400" dirty="0"/>
              <a:t>The </a:t>
            </a:r>
            <a:r>
              <a:rPr lang="en-US" sz="2400" dirty="0"/>
              <a:t>EXECUTIVE COUNCIL</a:t>
            </a:r>
            <a:r>
              <a:rPr lang="en-CH" sz="2400" dirty="0"/>
              <a:t>:</a:t>
            </a:r>
            <a:endParaRPr lang="en-US" sz="2400" dirty="0"/>
          </a:p>
          <a:p>
            <a:pPr algn="just"/>
            <a:r>
              <a:rPr lang="en-US" sz="2400" b="1" u="sng" dirty="0"/>
              <a:t>Requests</a:t>
            </a:r>
            <a:r>
              <a:rPr lang="en-US" sz="2400" dirty="0"/>
              <a:t> the Secretary-General</a:t>
            </a:r>
            <a:endParaRPr lang="en-US" sz="2400" dirty="0">
              <a:cs typeface="Calibri"/>
            </a:endParaRPr>
          </a:p>
          <a:p>
            <a:pPr marL="628650" indent="-273050" algn="just" defTabSz="534988">
              <a:buAutoNum type="arabicParenBoth"/>
              <a:tabLst>
                <a:tab pos="628650" algn="l"/>
              </a:tabLst>
            </a:pPr>
            <a:r>
              <a:rPr lang="en-US" sz="2400" dirty="0"/>
              <a:t>To prepare a </a:t>
            </a:r>
            <a:r>
              <a:rPr lang="en-US" sz="2400" u="sng" dirty="0"/>
              <a:t>revised GCOS Memorandum of Understanding (MoU)</a:t>
            </a:r>
            <a:r>
              <a:rPr lang="en-US" sz="2400" dirty="0"/>
              <a:t> with the co-sponsors for approval by the Executive Council, based upon the draft MoU contained in the Joint Study Group Report, as recommended in High-level Recommendations 1 and 5 in the annex to this resolution;</a:t>
            </a:r>
            <a:endParaRPr lang="en-CH" sz="2400" dirty="0"/>
          </a:p>
          <a:p>
            <a:pPr marL="628650" indent="-273050" algn="just" defTabSz="534988">
              <a:buAutoNum type="arabicParenBoth"/>
              <a:tabLst>
                <a:tab pos="628650" algn="l"/>
              </a:tabLst>
            </a:pPr>
            <a:r>
              <a:rPr lang="en-US" sz="2400" dirty="0"/>
              <a:t>To continue </a:t>
            </a:r>
            <a:r>
              <a:rPr lang="en-US" sz="2400" u="sng" dirty="0"/>
              <a:t>contributing to the Climate Observing System Fund (COSF)</a:t>
            </a:r>
            <a:r>
              <a:rPr lang="en-US" sz="2400" dirty="0"/>
              <a:t> and encourage the other GCOS co-sponsors to make their commitments (financial or/and in-kind) in order to </a:t>
            </a:r>
            <a:r>
              <a:rPr lang="en-US" sz="2400" u="sng" dirty="0"/>
              <a:t>ensure the basic resources for the operation of the GCOS secretariat</a:t>
            </a:r>
            <a:r>
              <a:rPr lang="en-CH" sz="2400" dirty="0"/>
              <a:t>.</a:t>
            </a:r>
            <a:endParaRPr lang="en-US" sz="2400" dirty="0"/>
          </a:p>
        </p:txBody>
      </p:sp>
      <p:sp>
        <p:nvSpPr>
          <p:cNvPr id="5" name="Content Placeholder 2">
            <a:extLst>
              <a:ext uri="{FF2B5EF4-FFF2-40B4-BE49-F238E27FC236}">
                <a16:creationId xmlns:a16="http://schemas.microsoft.com/office/drawing/2014/main" id="{0E1FBD66-9E92-552B-DA5C-3E7E47893D55}"/>
              </a:ext>
            </a:extLst>
          </p:cNvPr>
          <p:cNvSpPr txBox="1">
            <a:spLocks/>
          </p:cNvSpPr>
          <p:nvPr/>
        </p:nvSpPr>
        <p:spPr>
          <a:xfrm>
            <a:off x="11182851" y="6293347"/>
            <a:ext cx="894294" cy="4538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spcAft>
                <a:spcPts val="600"/>
              </a:spcAft>
              <a:buFont typeface="Arial"/>
              <a:buNone/>
            </a:pPr>
            <a:r>
              <a:rPr lang="en-CH" sz="2000"/>
              <a:t>2/2</a:t>
            </a:r>
            <a:endParaRPr lang="en-US" sz="2000"/>
          </a:p>
        </p:txBody>
      </p:sp>
    </p:spTree>
    <p:extLst>
      <p:ext uri="{BB962C8B-B14F-4D97-AF65-F5344CB8AC3E}">
        <p14:creationId xmlns:p14="http://schemas.microsoft.com/office/powerpoint/2010/main" val="259506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11442"/>
            <a:ext cx="12192000" cy="8196442"/>
          </a:xfrm>
          <a:prstGeom prst="rect">
            <a:avLst/>
          </a:prstGeom>
        </p:spPr>
      </p:pic>
      <p:sp>
        <p:nvSpPr>
          <p:cNvPr id="3" name="Slide Number Placeholder 2"/>
          <p:cNvSpPr>
            <a:spLocks noGrp="1"/>
          </p:cNvSpPr>
          <p:nvPr>
            <p:ph type="sldNum" sz="quarter" idx="12"/>
          </p:nvPr>
        </p:nvSpPr>
        <p:spPr/>
        <p:txBody>
          <a:bodyPr/>
          <a:lstStyle/>
          <a:p>
            <a:fld id="{9259AF2F-52C6-9B46-B8B2-0579234AE62E}" type="slidenum">
              <a:rPr lang="en-US" smtClean="0"/>
              <a:t>8</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1930400" y="-240339"/>
            <a:ext cx="8229600" cy="55255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a:solidFill>
                  <a:schemeClr val="bg1"/>
                </a:solidFill>
              </a:rPr>
              <a:t>Thank you</a:t>
            </a:r>
          </a:p>
          <a:p>
            <a:endParaRPr lang="en-US" b="1">
              <a:solidFill>
                <a:schemeClr val="bg1"/>
              </a:solidFill>
            </a:endParaRPr>
          </a:p>
          <a:p>
            <a:endParaRPr lang="en-US" b="1">
              <a:solidFill>
                <a:schemeClr val="bg1"/>
              </a:solidFill>
            </a:endParaRPr>
          </a:p>
        </p:txBody>
      </p:sp>
    </p:spTree>
    <p:extLst>
      <p:ext uri="{BB962C8B-B14F-4D97-AF65-F5344CB8AC3E}">
        <p14:creationId xmlns:p14="http://schemas.microsoft.com/office/powerpoint/2010/main" val="3311291137"/>
      </p:ext>
    </p:extLst>
  </p:cSld>
  <p:clrMapOvr>
    <a:masterClrMapping/>
  </p:clrMapOvr>
</p:sld>
</file>

<file path=ppt/theme/theme1.xml><?xml version="1.0" encoding="utf-8"?>
<a:theme xmlns:a="http://schemas.openxmlformats.org/drawingml/2006/main" name="WMO_WHIT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992D0F8FE95D4895F163129EBD78BE" ma:contentTypeVersion="" ma:contentTypeDescription="Create a new document." ma:contentTypeScope="" ma:versionID="da797970864175fcde6371f6a60ba74f">
  <xsd:schema xmlns:xsd="http://www.w3.org/2001/XMLSchema" xmlns:xs="http://www.w3.org/2001/XMLSchema" xmlns:p="http://schemas.microsoft.com/office/2006/metadata/properties" xmlns:ns2="1c5fc8e0-0999-4fb6-bf1f-7ab008e6dd1d" targetNamespace="http://schemas.microsoft.com/office/2006/metadata/properties" ma:root="true" ma:fieldsID="4b90bfc561bd565481a8f67666d1c250" ns2:_="">
    <xsd:import namespace="1c5fc8e0-0999-4fb6-bf1f-7ab008e6dd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5fc8e0-0999-4fb6-bf1f-7ab008e6dd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4227F-095C-4C81-9AB8-6EA67F4B64AE}">
  <ds:schemaRefs>
    <ds:schemaRef ds:uri="http://schemas.microsoft.com/sharepoint/v3/contenttype/forms"/>
  </ds:schemaRefs>
</ds:datastoreItem>
</file>

<file path=customXml/itemProps2.xml><?xml version="1.0" encoding="utf-8"?>
<ds:datastoreItem xmlns:ds="http://schemas.openxmlformats.org/officeDocument/2006/customXml" ds:itemID="{E57B972B-DAF9-46BA-BF61-E7CC1EBA706B}">
  <ds:schemaRefs>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9974b6fe-eeda-49c8-89a0-ac65428ee8d1"/>
    <ds:schemaRef ds:uri="434fc57e-2a3f-4592-8c45-a4bf4132dab5"/>
    <ds:schemaRef ds:uri="http://www.w3.org/XML/1998/namespace"/>
    <ds:schemaRef ds:uri="http://schemas.microsoft.com/sharepoint/v3"/>
    <ds:schemaRef ds:uri="3c76eea2-c21a-46e1-8f98-cfc2ba460d51"/>
    <ds:schemaRef ds:uri="96d886eb-95f6-47f3-bdfb-70dab5061c60"/>
  </ds:schemaRefs>
</ds:datastoreItem>
</file>

<file path=customXml/itemProps3.xml><?xml version="1.0" encoding="utf-8"?>
<ds:datastoreItem xmlns:ds="http://schemas.openxmlformats.org/officeDocument/2006/customXml" ds:itemID="{120C6712-1D53-4035-B4FC-C8C377D5FE07}"/>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7</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WMO_WHITE_Powerpoint_en_fr</vt:lpstr>
      <vt:lpstr>PowerPoint Presentation</vt:lpstr>
      <vt:lpstr>Joint Study Group on the Global Climate Observing System (GCOS)</vt:lpstr>
      <vt:lpstr>JSG-GCOS 6 High-Level Recommendations</vt:lpstr>
      <vt:lpstr>JSG-GCOS 6 High-Level Recommendations</vt:lpstr>
      <vt:lpstr>PowerPoint Presentation</vt:lpstr>
      <vt:lpstr>Doc 3.2(23) REPORT OF THE JOINT STUDY GROUP  ON THE GLOBAL CLIMATE OBSERVING SYSTEM (GCOS)</vt:lpstr>
      <vt:lpstr>Doc 3.2(23) REPORT OF THE JOINT STUDY GROUP  ON THE GLOBAL CLIMATE OBSERVING SYSTEM (GCOS)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Etienne Charpentier</dc:creator>
  <cp:revision>5</cp:revision>
  <dcterms:created xsi:type="dcterms:W3CDTF">2021-11-18T10:14:05Z</dcterms:created>
  <dcterms:modified xsi:type="dcterms:W3CDTF">2023-02-28T09:08:45Z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0x0101002B992D0F8FE95D4895F163129EBD78BE</vt:lpwstr>
  </property>
  <property fmtid="{D5CDD505-2E9C-101B-9397-08002B2CF9AE}" pid="3" name="MediaServiceImageTags">
    <vt:lpwstr/>
  </property>
</Properties>
</file>